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4" r:id="rId3"/>
    <p:sldId id="290" r:id="rId4"/>
    <p:sldId id="291" r:id="rId5"/>
    <p:sldId id="292" r:id="rId6"/>
    <p:sldId id="293" r:id="rId7"/>
    <p:sldId id="295" r:id="rId8"/>
    <p:sldId id="296" r:id="rId9"/>
    <p:sldId id="297" r:id="rId10"/>
    <p:sldId id="298" r:id="rId11"/>
    <p:sldId id="299" r:id="rId12"/>
    <p:sldId id="375" r:id="rId13"/>
    <p:sldId id="300" r:id="rId14"/>
    <p:sldId id="301" r:id="rId15"/>
    <p:sldId id="302" r:id="rId16"/>
    <p:sldId id="303" r:id="rId17"/>
    <p:sldId id="376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0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073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72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0451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44592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284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49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651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265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41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908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6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76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78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553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51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4F615-5074-478E-BC63-0EB8CB78C5AF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749F77-C6AF-49C5-AA13-25901E0493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78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300" y="266700"/>
            <a:ext cx="10909300" cy="6477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Разрешение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терапевтическое использование запрещенных субстанций и методов</a:t>
            </a:r>
            <a:b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2374900"/>
            <a:ext cx="11303000" cy="36664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Понятие разрешения на терапевтическое использование (ТИ)</a:t>
            </a:r>
          </a:p>
          <a:p>
            <a:pPr marL="0" indent="0" algn="just">
              <a:buNone/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Процедура получения разрешения на ТИ</a:t>
            </a:r>
          </a:p>
          <a:p>
            <a:pPr marL="0" indent="0" algn="just">
              <a:buNone/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Продление разрешения на ТИ</a:t>
            </a:r>
          </a:p>
        </p:txBody>
      </p:sp>
    </p:spTree>
    <p:extLst>
      <p:ext uri="{BB962C8B-B14F-4D97-AF65-F5344CB8AC3E}">
        <p14:creationId xmlns:p14="http://schemas.microsoft.com/office/powerpoint/2010/main" xmlns="" val="44401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03201"/>
            <a:ext cx="11836400" cy="5838162"/>
          </a:xfrm>
        </p:spPr>
        <p:txBody>
          <a:bodyPr>
            <a:noAutofit/>
          </a:bodyPr>
          <a:lstStyle/>
          <a:p>
            <a:r>
              <a:rPr lang="ru-RU" sz="2800" dirty="0"/>
              <a:t>ВАДА играет значительную роль в процессе рассмотрения заявок на ТИ. </a:t>
            </a:r>
          </a:p>
          <a:p>
            <a:r>
              <a:rPr lang="ru-RU" sz="2800" b="1" u="sng" dirty="0"/>
              <a:t>Во-первых</a:t>
            </a:r>
            <a:r>
              <a:rPr lang="ru-RU" sz="2800" dirty="0"/>
              <a:t>, ВАДА, через свою комиссию по ТИ, может осуществлять мониторинг и пересмотр всех разрешений на ТИ, выданных НАДА и, в результате пересмотра, может отменить эти решения. </a:t>
            </a:r>
          </a:p>
          <a:p>
            <a:r>
              <a:rPr lang="ru-RU" sz="2800" b="1" u="sng" dirty="0"/>
              <a:t>Во-вторых</a:t>
            </a:r>
            <a:r>
              <a:rPr lang="ru-RU" sz="2800" dirty="0"/>
              <a:t>, спортсмен, получивший отказ в разрешении на ТИ от НАДА, может запросить пересмотр решения в ВАДА. </a:t>
            </a:r>
          </a:p>
          <a:p>
            <a:r>
              <a:rPr lang="ru-RU" sz="2800" dirty="0"/>
              <a:t>В отдельных случаях </a:t>
            </a:r>
            <a:r>
              <a:rPr lang="ru-RU" sz="2800" b="1" u="sng" dirty="0"/>
              <a:t>ВАДА должно пересматривать </a:t>
            </a:r>
            <a:r>
              <a:rPr lang="ru-RU" sz="2800" dirty="0"/>
              <a:t>решения НАДА по ТИ, а также другие решения по ТИ. </a:t>
            </a:r>
          </a:p>
          <a:p>
            <a:r>
              <a:rPr lang="ru-RU" sz="2800" dirty="0"/>
              <a:t>В случае, если </a:t>
            </a:r>
            <a:r>
              <a:rPr lang="ru-RU" sz="2800" b="1" u="sng" dirty="0"/>
              <a:t>ВАДА установит</a:t>
            </a:r>
            <a:r>
              <a:rPr lang="ru-RU" sz="2800" dirty="0"/>
              <a:t>, что отказ в выдаче разрешения на ТИ не соответствует МСТИ, </a:t>
            </a:r>
            <a:r>
              <a:rPr lang="ru-RU" sz="2800" b="1" u="sng" dirty="0"/>
              <a:t>НАДА может отменить </a:t>
            </a:r>
            <a:r>
              <a:rPr lang="ru-RU" sz="2800" dirty="0"/>
              <a:t>такое решение. </a:t>
            </a:r>
          </a:p>
          <a:p>
            <a:r>
              <a:rPr lang="ru-RU" sz="2800" b="1" dirty="0"/>
              <a:t>ВАДА не принимает заявки спортсменов на ТИ!!! </a:t>
            </a:r>
          </a:p>
        </p:txBody>
      </p:sp>
    </p:spTree>
    <p:extLst>
      <p:ext uri="{BB962C8B-B14F-4D97-AF65-F5344CB8AC3E}">
        <p14:creationId xmlns:p14="http://schemas.microsoft.com/office/powerpoint/2010/main" xmlns="" val="750340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9400"/>
            <a:ext cx="9121602" cy="48260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Ретроактивное 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915555"/>
            <a:ext cx="11633200" cy="5384799"/>
          </a:xfrm>
        </p:spPr>
        <p:txBody>
          <a:bodyPr>
            <a:noAutofit/>
          </a:bodyPr>
          <a:lstStyle/>
          <a:p>
            <a:r>
              <a:rPr lang="ru-RU" sz="2400" dirty="0"/>
              <a:t>В исключительных ситуациях спортсмен может получить </a:t>
            </a:r>
            <a:r>
              <a:rPr lang="ru-RU" sz="2400" b="1" u="sng" dirty="0"/>
              <a:t>разрешение на ТИ уже после того, как запрещенная субстанция или метод были использованы. </a:t>
            </a:r>
          </a:p>
          <a:p>
            <a:pPr marL="0" indent="0">
              <a:buNone/>
            </a:pPr>
            <a:r>
              <a:rPr lang="ru-RU" sz="2400" dirty="0"/>
              <a:t>Такое возможно в </a:t>
            </a:r>
            <a:r>
              <a:rPr lang="ru-RU" sz="2400" b="1" u="sng" dirty="0"/>
              <a:t>следующих случаях: </a:t>
            </a:r>
          </a:p>
          <a:p>
            <a:r>
              <a:rPr lang="ru-RU" sz="2400" dirty="0"/>
              <a:t>оказание неотложной медицинской помощи; </a:t>
            </a:r>
          </a:p>
          <a:p>
            <a:r>
              <a:rPr lang="ru-RU" sz="2400" dirty="0"/>
              <a:t>состояние здоровья, угрожающее жизни спортсмена; </a:t>
            </a:r>
          </a:p>
          <a:p>
            <a:r>
              <a:rPr lang="ru-RU" sz="2400" dirty="0"/>
              <a:t>отсутствие у спортсмена достаточного времени или возможности для подачи запроса (в силу исключительных обстоятельств), а у комиссии по ТИ – времени рассмотреть запрос.</a:t>
            </a:r>
          </a:p>
          <a:p>
            <a:pPr marL="0" indent="0">
              <a:buNone/>
            </a:pPr>
            <a:r>
              <a:rPr lang="ru-RU" sz="2800" b="1" dirty="0"/>
              <a:t>Важно помнить, что для оформления ретроактивного ТИ спортсмену необходимо иметь полный комплект медицинских документов, подтверждающих соответствие условиям выдачи ТИ!!! </a:t>
            </a:r>
          </a:p>
        </p:txBody>
      </p:sp>
    </p:spTree>
    <p:extLst>
      <p:ext uri="{BB962C8B-B14F-4D97-AF65-F5344CB8AC3E}">
        <p14:creationId xmlns:p14="http://schemas.microsoft.com/office/powerpoint/2010/main" xmlns="" val="1423264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800" y="2404534"/>
            <a:ext cx="113157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2. Процедура получения разрешения на ТИ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994090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203200"/>
            <a:ext cx="9083502" cy="660400"/>
          </a:xfrm>
        </p:spPr>
        <p:txBody>
          <a:bodyPr>
            <a:normAutofit/>
          </a:bodyPr>
          <a:lstStyle/>
          <a:p>
            <a:r>
              <a:rPr lang="ru-RU" sz="3200" b="1" dirty="0"/>
              <a:t>Процесс получения 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200" y="1066799"/>
            <a:ext cx="11379200" cy="4974563"/>
          </a:xfrm>
        </p:spPr>
        <p:txBody>
          <a:bodyPr>
            <a:noAutofit/>
          </a:bodyPr>
          <a:lstStyle/>
          <a:p>
            <a:r>
              <a:rPr lang="ru-RU" sz="2800" dirty="0"/>
              <a:t>У НАДА есть </a:t>
            </a:r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четкий механизм </a:t>
            </a:r>
            <a:r>
              <a:rPr lang="ru-RU" sz="2800" dirty="0"/>
              <a:t>выдачи разрешений на ТИ, в рамках которого каждый спортсмен, имеющий документально-подтвержденное заболевание, может подать заявку на ТИ, которая будет рассмотрена </a:t>
            </a:r>
            <a:r>
              <a:rPr lang="ru-RU" sz="2800" b="1" u="sng" dirty="0"/>
              <a:t>терапевтической коллегией (комиссия по ТИ)</a:t>
            </a:r>
            <a:r>
              <a:rPr lang="ru-RU" sz="2800" u="sng" dirty="0"/>
              <a:t> </a:t>
            </a:r>
            <a:r>
              <a:rPr lang="ru-RU" sz="2800" dirty="0"/>
              <a:t>надлежащим образом. </a:t>
            </a:r>
          </a:p>
          <a:p>
            <a:r>
              <a:rPr lang="ru-RU" sz="2800" dirty="0"/>
              <a:t>Информация о механизме получения разрешения на ТИ размещена на </a:t>
            </a:r>
            <a:r>
              <a:rPr lang="ru-RU" sz="2800" b="1" u="sng" dirty="0"/>
              <a:t>сайте НАДА!!! </a:t>
            </a:r>
          </a:p>
          <a:p>
            <a:r>
              <a:rPr lang="ru-RU" sz="2800" b="1" u="sng" dirty="0"/>
              <a:t>НАДА</a:t>
            </a:r>
            <a:r>
              <a:rPr lang="ru-RU" sz="2800" dirty="0"/>
              <a:t>, исполнительным органом которого в данном вопросе является комиссия по ТИ, </a:t>
            </a:r>
            <a:r>
              <a:rPr lang="ru-RU" sz="2800" b="1" u="sng" dirty="0"/>
              <a:t>ответственно</a:t>
            </a:r>
            <a:r>
              <a:rPr lang="ru-RU" sz="2800" dirty="0"/>
              <a:t> за выдачу или отказ в выдаче разрешения на ТИ.</a:t>
            </a:r>
          </a:p>
        </p:txBody>
      </p:sp>
    </p:spTree>
    <p:extLst>
      <p:ext uri="{BB962C8B-B14F-4D97-AF65-F5344CB8AC3E}">
        <p14:creationId xmlns:p14="http://schemas.microsoft.com/office/powerpoint/2010/main" xmlns="" val="462800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200" y="241300"/>
            <a:ext cx="9070802" cy="685800"/>
          </a:xfrm>
        </p:spPr>
        <p:txBody>
          <a:bodyPr/>
          <a:lstStyle/>
          <a:p>
            <a:r>
              <a:rPr lang="ru-RU" b="1" dirty="0"/>
              <a:t>Процесс получения разрешения на 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927100"/>
            <a:ext cx="11328400" cy="5114263"/>
          </a:xfrm>
        </p:spPr>
        <p:txBody>
          <a:bodyPr>
            <a:noAutofit/>
          </a:bodyPr>
          <a:lstStyle/>
          <a:p>
            <a:r>
              <a:rPr lang="ru-RU" sz="2400" dirty="0"/>
              <a:t>В </a:t>
            </a:r>
            <a:r>
              <a:rPr lang="ru-RU" sz="2400" b="1" u="sng" dirty="0"/>
              <a:t>разрешении на ТИ </a:t>
            </a:r>
            <a:r>
              <a:rPr lang="ru-RU" sz="2400" dirty="0"/>
              <a:t>прямо указывается </a:t>
            </a:r>
            <a:r>
              <a:rPr lang="ru-RU" sz="2400" b="1" u="sng" dirty="0"/>
              <a:t>окончание срока действия разрешения. </a:t>
            </a:r>
          </a:p>
          <a:p>
            <a:r>
              <a:rPr lang="ru-RU" sz="2400" dirty="0"/>
              <a:t>Если спортсмен, по окончанию указанной даты, нуждается в продолжении использования запрещенной субстанции или запрещенного метода, он должны подать </a:t>
            </a:r>
            <a:r>
              <a:rPr lang="ru-RU" sz="2400" b="1" u="sng" dirty="0"/>
              <a:t>новый запрос на ТИ. </a:t>
            </a:r>
          </a:p>
          <a:p>
            <a:r>
              <a:rPr lang="ru-RU" sz="2400" dirty="0"/>
              <a:t>Разрешение на ТИ может быть </a:t>
            </a:r>
            <a:r>
              <a:rPr lang="ru-RU" sz="2400" b="1" u="sng" dirty="0"/>
              <a:t>отозвано</a:t>
            </a:r>
            <a:r>
              <a:rPr lang="ru-RU" sz="2400" dirty="0"/>
              <a:t> до истечения срока действия, если спортсмен </a:t>
            </a:r>
            <a:r>
              <a:rPr lang="ru-RU" sz="2400" b="1" u="sng" dirty="0"/>
              <a:t>неточно </a:t>
            </a:r>
            <a:r>
              <a:rPr lang="ru-RU" sz="2400" dirty="0"/>
              <a:t>выполняет требования или условия, установленные КТИ. </a:t>
            </a:r>
          </a:p>
          <a:p>
            <a:r>
              <a:rPr lang="ru-RU" sz="2400" dirty="0"/>
              <a:t>Если после получения спортсменом разрешения на ТИ ему потребуется существенно изменить дозировку, частоту, путь введения или продолжительность использования запрещенной субстанции или запрещенного метода, указанных в разрешении на ТИ, </a:t>
            </a:r>
            <a:r>
              <a:rPr lang="ru-RU" sz="2400" b="1" u="sng" dirty="0"/>
              <a:t>он должен </a:t>
            </a:r>
            <a:r>
              <a:rPr lang="ru-RU" sz="2400" dirty="0"/>
              <a:t>подать новый запрос на 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2997500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" y="469899"/>
            <a:ext cx="11582400" cy="5571463"/>
          </a:xfrm>
        </p:spPr>
        <p:txBody>
          <a:bodyPr>
            <a:normAutofit/>
          </a:bodyPr>
          <a:lstStyle/>
          <a:p>
            <a:r>
              <a:rPr lang="ru-RU" sz="2800" dirty="0"/>
              <a:t>Если наличие </a:t>
            </a:r>
            <a:r>
              <a:rPr lang="ru-RU" sz="2800" b="1" u="sng" dirty="0"/>
              <a:t>в пробе</a:t>
            </a:r>
            <a:r>
              <a:rPr lang="ru-RU" sz="2800" dirty="0"/>
              <a:t>, использование, обладание, назначение </a:t>
            </a:r>
            <a:r>
              <a:rPr lang="ru-RU" sz="2800" b="1" u="sng" dirty="0"/>
              <a:t>запрещенной</a:t>
            </a:r>
            <a:r>
              <a:rPr lang="ru-RU" sz="2800" dirty="0"/>
              <a:t> субстанцией или метода не соответствует условиям, выданного разрешения на ТИ, то факт наличия разрешения на ТИ </a:t>
            </a:r>
            <a:r>
              <a:rPr lang="ru-RU" sz="2800" b="1" u="sng" dirty="0"/>
              <a:t>не помешает считать </a:t>
            </a:r>
            <a:r>
              <a:rPr lang="ru-RU" sz="2800" dirty="0"/>
              <a:t>данные действия </a:t>
            </a:r>
            <a:r>
              <a:rPr lang="ru-RU" sz="2800" b="1" u="sng" dirty="0"/>
              <a:t>нарушением</a:t>
            </a:r>
            <a:r>
              <a:rPr lang="ru-RU" sz="2800" dirty="0"/>
              <a:t> антидопинговых правил. </a:t>
            </a:r>
          </a:p>
          <a:p>
            <a:pPr marL="0" indent="0">
              <a:buNone/>
            </a:pPr>
            <a:r>
              <a:rPr lang="ru-RU" sz="2800" dirty="0"/>
              <a:t>Спортсмен, </a:t>
            </a:r>
            <a:r>
              <a:rPr lang="ru-RU" sz="2800" b="1" u="sng" dirty="0"/>
              <a:t>несогласный </a:t>
            </a:r>
            <a:r>
              <a:rPr lang="ru-RU" sz="2800" dirty="0"/>
              <a:t>с решением НАДА по поводу поданного запроса на ТИ, имеет </a:t>
            </a:r>
            <a:r>
              <a:rPr lang="ru-RU" sz="2800" b="1" u="sng" dirty="0"/>
              <a:t>две возможности</a:t>
            </a:r>
            <a:r>
              <a:rPr lang="ru-RU" sz="2800" dirty="0"/>
              <a:t>: </a:t>
            </a:r>
          </a:p>
          <a:p>
            <a:r>
              <a:rPr lang="ru-RU" sz="2800" dirty="0"/>
              <a:t>подать запрос в ВАДА на пересмотр данного решения; </a:t>
            </a:r>
          </a:p>
          <a:p>
            <a:r>
              <a:rPr lang="ru-RU" sz="2800" dirty="0"/>
              <a:t>подать апелляцию на решение НАДА в апелляционный орган, с которым у НАДА заключено соглашение. </a:t>
            </a:r>
          </a:p>
        </p:txBody>
      </p:sp>
    </p:spTree>
    <p:extLst>
      <p:ext uri="{BB962C8B-B14F-4D97-AF65-F5344CB8AC3E}">
        <p14:creationId xmlns:p14="http://schemas.microsoft.com/office/powerpoint/2010/main" xmlns="" val="3775659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1422400"/>
            <a:ext cx="9715500" cy="4618963"/>
          </a:xfrm>
        </p:spPr>
        <p:txBody>
          <a:bodyPr>
            <a:normAutofit/>
          </a:bodyPr>
          <a:lstStyle/>
          <a:p>
            <a:r>
              <a:rPr lang="ru-RU" sz="2800" dirty="0"/>
              <a:t>Если НАДА не принимает решение по поданному запросу на ТИ, спортсмен может добиваться пересмотра запроса на ТИ в ВАДА. </a:t>
            </a:r>
          </a:p>
          <a:p>
            <a:r>
              <a:rPr lang="ru-RU" sz="2800" dirty="0"/>
              <a:t>Кроме того, отсутствие принятия решения можно считать отказом по данному запросу для дальнейшего права на подачу апелляции.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3709737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6301" y="2404534"/>
            <a:ext cx="85471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3. Продление разрешения на ТИ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73660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634" y="228600"/>
            <a:ext cx="8596668" cy="685800"/>
          </a:xfrm>
        </p:spPr>
        <p:txBody>
          <a:bodyPr>
            <a:normAutofit/>
          </a:bodyPr>
          <a:lstStyle/>
          <a:p>
            <a:r>
              <a:rPr lang="ru-RU" sz="3200" b="1" dirty="0"/>
              <a:t>Продление разрешения на 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634" y="1168399"/>
            <a:ext cx="9952566" cy="4872963"/>
          </a:xfrm>
        </p:spPr>
        <p:txBody>
          <a:bodyPr>
            <a:normAutofit/>
          </a:bodyPr>
          <a:lstStyle/>
          <a:p>
            <a:r>
              <a:rPr lang="ru-RU" sz="2800" dirty="0"/>
              <a:t>Если спортсмен, после окончания срока действия разрешения на ТИ, </a:t>
            </a:r>
            <a:r>
              <a:rPr lang="ru-RU" sz="2800" b="1" u="sng" dirty="0"/>
              <a:t>нуждается в продолжении </a:t>
            </a:r>
            <a:r>
              <a:rPr lang="ru-RU" sz="2800" dirty="0"/>
              <a:t>использования запрещенной субстанции или запрещенного метода, то он должен подать </a:t>
            </a:r>
            <a:r>
              <a:rPr lang="ru-RU" sz="2800" b="1" u="sng" dirty="0"/>
              <a:t>новый запрос на ТИ</a:t>
            </a:r>
            <a:r>
              <a:rPr lang="ru-RU" sz="2800" dirty="0"/>
              <a:t> до истечения срока действия предыдущего разрешения на ТИ, так чтобы у КТИ было достаточно времени для принятия решения до того, как предыдущее разрешение на ТИ потеряет силу.</a:t>
            </a:r>
          </a:p>
        </p:txBody>
      </p:sp>
    </p:spTree>
    <p:extLst>
      <p:ext uri="{BB962C8B-B14F-4D97-AF65-F5344CB8AC3E}">
        <p14:creationId xmlns:p14="http://schemas.microsoft.com/office/powerpoint/2010/main" xmlns="" val="4023506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444499"/>
            <a:ext cx="11899900" cy="5558763"/>
          </a:xfrm>
        </p:spPr>
        <p:txBody>
          <a:bodyPr>
            <a:noAutofit/>
          </a:bodyPr>
          <a:lstStyle/>
          <a:p>
            <a:r>
              <a:rPr lang="ru-RU" sz="2800" dirty="0"/>
              <a:t>Спортсмен должен собрать и предоставить </a:t>
            </a:r>
            <a:r>
              <a:rPr lang="ru-RU" sz="2800" b="1" u="sng" dirty="0"/>
              <a:t>обновленную медицинскую документацию</a:t>
            </a:r>
            <a:r>
              <a:rPr lang="ru-RU" sz="2800" dirty="0"/>
              <a:t>, следуя стандартной процедуре подачи запроса на ТИ. </a:t>
            </a:r>
          </a:p>
          <a:p>
            <a:r>
              <a:rPr lang="ru-RU" sz="2800" dirty="0"/>
              <a:t>Форма запроса должна быть заполнена, подписана врачом и спортсменом с указанием даты, а также указанием информации, является ли этот запрос на ТИ от спортсмена первым или это запрос на продление ТИ.</a:t>
            </a:r>
          </a:p>
          <a:p>
            <a:pPr marL="0" indent="0">
              <a:buNone/>
            </a:pPr>
            <a:r>
              <a:rPr lang="ru-RU" sz="2800" b="1" dirty="0"/>
              <a:t>Обращаем внимание, что автоматическое продление разрешения на ТИ не допускается ни при каких обстоятельствах!!! </a:t>
            </a:r>
          </a:p>
          <a:p>
            <a:r>
              <a:rPr lang="ru-RU" sz="2800" dirty="0"/>
              <a:t>Врач должен вновь провести исследование состояния здоровья спортсмена и определить изменилось ли оно и соответствует ли лечению, предусмотренному первоначальным разрешением на 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18716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5000" y="2404534"/>
            <a:ext cx="9766300" cy="1646302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1. Понятие разрешения на терапевтическое использование (ТИ)</a:t>
            </a:r>
            <a:br>
              <a:rPr lang="ru-RU" sz="4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792669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39700"/>
            <a:ext cx="10325100" cy="762000"/>
          </a:xfrm>
        </p:spPr>
        <p:txBody>
          <a:bodyPr>
            <a:normAutofit/>
          </a:bodyPr>
          <a:lstStyle/>
          <a:p>
            <a:r>
              <a:rPr lang="ru-RU" sz="3200" b="1" dirty="0"/>
              <a:t>Документация, необходимая для оформления 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901701"/>
            <a:ext cx="11722100" cy="5139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Для получения разрешения на применение запрещенных средств или методов необходимо </a:t>
            </a:r>
            <a:r>
              <a:rPr lang="ru-RU" sz="2800" b="1" u="sng" dirty="0"/>
              <a:t>предоставить в Комиссию по терапевтическому использованию при НАДА: </a:t>
            </a:r>
          </a:p>
          <a:p>
            <a:r>
              <a:rPr lang="ru-RU" sz="2800" b="1" dirty="0"/>
              <a:t>запрос н</a:t>
            </a:r>
            <a:r>
              <a:rPr lang="ru-RU" sz="2800" dirty="0"/>
              <a:t>а получение разрешения на терапевтическое использование запрещенных средств или методов; </a:t>
            </a:r>
          </a:p>
          <a:p>
            <a:r>
              <a:rPr lang="ru-RU" sz="2800" b="1" dirty="0"/>
              <a:t>подробную выписку </a:t>
            </a:r>
            <a:r>
              <a:rPr lang="ru-RU" sz="2800" dirty="0"/>
              <a:t>из медицинской карты или истории болезни спортсмена; </a:t>
            </a:r>
          </a:p>
          <a:p>
            <a:r>
              <a:rPr lang="ru-RU" sz="2800" b="1" dirty="0"/>
              <a:t>данные лабораторных и инструментальных методов обследования</a:t>
            </a:r>
            <a:r>
              <a:rPr lang="ru-RU" sz="2800" dirty="0"/>
              <a:t>, подтверждающие необходимость применения запрещенных средств или методов (например: рентгенограммы, кардиограммы, результаты анализов крови, мочи, данные спирометрии, </a:t>
            </a:r>
            <a:r>
              <a:rPr lang="ru-RU" sz="2800" dirty="0" err="1"/>
              <a:t>бронхопровокационного</a:t>
            </a:r>
            <a:r>
              <a:rPr lang="ru-RU" sz="2800" dirty="0"/>
              <a:t> теста и др.).</a:t>
            </a:r>
          </a:p>
        </p:txBody>
      </p:sp>
    </p:spTree>
    <p:extLst>
      <p:ext uri="{BB962C8B-B14F-4D97-AF65-F5344CB8AC3E}">
        <p14:creationId xmlns:p14="http://schemas.microsoft.com/office/powerpoint/2010/main" xmlns="" val="3011105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434" y="939799"/>
            <a:ext cx="10955866" cy="4987263"/>
          </a:xfrm>
        </p:spPr>
        <p:txBody>
          <a:bodyPr>
            <a:normAutofit/>
          </a:bodyPr>
          <a:lstStyle/>
          <a:p>
            <a:r>
              <a:rPr lang="ru-RU" sz="2800" dirty="0"/>
              <a:t>Медицинские документы должны отражать состояние здоровья спортсмена и проводимое лечение </a:t>
            </a:r>
            <a:r>
              <a:rPr lang="ru-RU" sz="2800" b="1" u="sng" dirty="0"/>
              <a:t>на момент подачи запроса. </a:t>
            </a:r>
          </a:p>
          <a:p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В исключительных, обоснованных случаях сроки подачи запроса могут быть меньше 30 дней. </a:t>
            </a:r>
          </a:p>
          <a:p>
            <a:pPr marL="0" indent="0">
              <a:buNone/>
            </a:pPr>
            <a:r>
              <a:rPr lang="ru-RU" sz="2800" b="1" dirty="0"/>
              <a:t>КТИ должна своевременно рассмотреть заявку согласно Международному стандарту по ТИ и принять решение в максимально короткие сроки, сообщив его посредством АДАМС!!! </a:t>
            </a:r>
          </a:p>
        </p:txBody>
      </p:sp>
    </p:spTree>
    <p:extLst>
      <p:ext uri="{BB962C8B-B14F-4D97-AF65-F5344CB8AC3E}">
        <p14:creationId xmlns:p14="http://schemas.microsoft.com/office/powerpoint/2010/main" xmlns="" val="3277359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" y="139700"/>
            <a:ext cx="10934700" cy="1219200"/>
          </a:xfrm>
        </p:spPr>
        <p:txBody>
          <a:bodyPr>
            <a:normAutofit/>
          </a:bodyPr>
          <a:lstStyle/>
          <a:p>
            <a:r>
              <a:rPr lang="ru-RU" sz="3200" b="1" dirty="0"/>
              <a:t>При подаче запроса на ТИ спортсмен дает письменное согласие: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1231900"/>
            <a:ext cx="11658600" cy="5460999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на передачу всей информации</a:t>
            </a:r>
            <a:r>
              <a:rPr lang="ru-RU" sz="2400" dirty="0"/>
              <a:t>, относящейся к запросу, членам всех КТИ, которые имеют право рассматривать пакет документов, другим независимым медицинским или научным экспертам, а также всем сотрудникам (включая сотрудников ВАДА), вовлеченным в процесс обработки, рассмотрения или апелляции запроса на ТИ; </a:t>
            </a:r>
          </a:p>
          <a:p>
            <a:r>
              <a:rPr lang="ru-RU" sz="2400" dirty="0"/>
              <a:t>на </a:t>
            </a:r>
            <a:r>
              <a:rPr lang="ru-RU" sz="2400" b="1" u="sng" dirty="0"/>
              <a:t>предоставление</a:t>
            </a:r>
            <a:r>
              <a:rPr lang="ru-RU" sz="2400" dirty="0"/>
              <a:t> врачом по запросу КТИ </a:t>
            </a:r>
            <a:r>
              <a:rPr lang="ru-RU" sz="2400" b="1" u="sng" dirty="0"/>
              <a:t>любой медицинской информации</a:t>
            </a:r>
            <a:r>
              <a:rPr lang="ru-RU" sz="2400" dirty="0"/>
              <a:t>, которую КТИ сочтет необходимой для обсуждения и вынесения решения по запросу на ТИ; </a:t>
            </a:r>
          </a:p>
          <a:p>
            <a:r>
              <a:rPr lang="ru-RU" sz="2400" dirty="0"/>
              <a:t>на то, что информация о принятом решении по запросу на ТИ </a:t>
            </a:r>
            <a:r>
              <a:rPr lang="ru-RU" sz="2400" b="1" u="sng" dirty="0"/>
              <a:t>будет доступна для всех антидопинговых организаций</a:t>
            </a:r>
            <a:r>
              <a:rPr lang="ru-RU" sz="2400" dirty="0"/>
              <a:t>, имеющих полномочия тестировать спортсмена и осуществлять обработку результатов; </a:t>
            </a:r>
          </a:p>
          <a:p>
            <a:r>
              <a:rPr lang="ru-RU" sz="2400" b="1" u="sng" dirty="0"/>
              <a:t>на хранение и обработку информации</a:t>
            </a:r>
            <a:r>
              <a:rPr lang="ru-RU" sz="2400" dirty="0"/>
              <a:t>, относящейся к ТИ, в АДАМС.</a:t>
            </a:r>
          </a:p>
        </p:txBody>
      </p:sp>
    </p:spTree>
    <p:extLst>
      <p:ext uri="{BB962C8B-B14F-4D97-AF65-F5344CB8AC3E}">
        <p14:creationId xmlns:p14="http://schemas.microsoft.com/office/powerpoint/2010/main" xmlns="" val="4251278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749299"/>
            <a:ext cx="11379200" cy="5292063"/>
          </a:xfrm>
        </p:spPr>
        <p:txBody>
          <a:bodyPr>
            <a:normAutofit/>
          </a:bodyPr>
          <a:lstStyle/>
          <a:p>
            <a:r>
              <a:rPr lang="ru-RU" sz="2800" dirty="0"/>
              <a:t>Если спортсмен хочет отозвать право КТИ на получение информации о состоянии его здоровья, спортсмен должен письменно уведомить своего медицинского представителя об отзыве. </a:t>
            </a:r>
          </a:p>
          <a:p>
            <a:r>
              <a:rPr lang="ru-RU" sz="2800" dirty="0"/>
              <a:t>Это будет рассмотрено в качестве отзыва самого запроса на ТИ. </a:t>
            </a:r>
          </a:p>
          <a:p>
            <a:r>
              <a:rPr lang="ru-RU" sz="2800" dirty="0"/>
              <a:t>НАДА будет использовать предоставленную спортсменом информацию только с целью рассмотрения подачи запроса на ТИ и в контексте расследования и разбирательств возможных нарушений антидопинговых правил.</a:t>
            </a:r>
          </a:p>
        </p:txBody>
      </p:sp>
    </p:spTree>
    <p:extLst>
      <p:ext uri="{BB962C8B-B14F-4D97-AF65-F5344CB8AC3E}">
        <p14:creationId xmlns:p14="http://schemas.microsoft.com/office/powerpoint/2010/main" xmlns="" val="2474739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100" y="660400"/>
            <a:ext cx="11074400" cy="5380963"/>
          </a:xfrm>
        </p:spPr>
        <p:txBody>
          <a:bodyPr>
            <a:noAutofit/>
          </a:bodyPr>
          <a:lstStyle/>
          <a:p>
            <a:r>
              <a:rPr lang="ru-RU" sz="2800" dirty="0"/>
              <a:t>Сохранение </a:t>
            </a:r>
            <a:r>
              <a:rPr lang="ru-RU" sz="2800" b="1" u="sng" dirty="0"/>
              <a:t>конфиденциальности</a:t>
            </a:r>
            <a:r>
              <a:rPr lang="ru-RU" sz="2800" dirty="0"/>
              <a:t> персональных медицинских данных является фундаментальным правом каждого человека. </a:t>
            </a:r>
          </a:p>
          <a:p>
            <a:r>
              <a:rPr lang="ru-RU" sz="2800" dirty="0"/>
              <a:t>Никто бы не хотел, чтобы подобная информация разглашалась и тем более обсуждалась. </a:t>
            </a:r>
          </a:p>
          <a:p>
            <a:r>
              <a:rPr lang="ru-RU" sz="2800" dirty="0"/>
              <a:t>Спортсмены </a:t>
            </a:r>
            <a:r>
              <a:rPr lang="ru-RU" sz="2800" b="1" u="sng" dirty="0"/>
              <a:t>не обязаны </a:t>
            </a:r>
            <a:r>
              <a:rPr lang="ru-RU" sz="2800" dirty="0"/>
              <a:t>опубликовывать информацию о разрешениях на ТИ, которая может фактически указать на их заболевание. </a:t>
            </a:r>
          </a:p>
          <a:p>
            <a:r>
              <a:rPr lang="ru-RU" sz="2800" dirty="0"/>
              <a:t>Помимо этого, спортсмены </a:t>
            </a:r>
            <a:r>
              <a:rPr lang="ru-RU" sz="2800" b="1" u="sng" dirty="0"/>
              <a:t>не обязаны </a:t>
            </a:r>
            <a:r>
              <a:rPr lang="ru-RU" sz="2800" dirty="0"/>
              <a:t>публично отстаивать свое право на 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914466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749299"/>
            <a:ext cx="11417300" cy="5292063"/>
          </a:xfrm>
        </p:spPr>
        <p:txBody>
          <a:bodyPr>
            <a:normAutofit/>
          </a:bodyPr>
          <a:lstStyle/>
          <a:p>
            <a:r>
              <a:rPr lang="ru-RU" sz="2800" dirty="0"/>
              <a:t>Крайне прискорбно, что из-за ситуации с </a:t>
            </a:r>
            <a:r>
              <a:rPr lang="ru-RU" sz="2800" dirty="0" err="1"/>
              <a:t>кибератаками</a:t>
            </a:r>
            <a:r>
              <a:rPr lang="ru-RU" sz="2800" dirty="0"/>
              <a:t>, разрешения спортсменов на ТИ </a:t>
            </a:r>
            <a:r>
              <a:rPr lang="ru-RU" sz="2800" b="1" u="sng" dirty="0"/>
              <a:t>публично обсуждаются</a:t>
            </a:r>
            <a:r>
              <a:rPr lang="ru-RU" sz="2800" dirty="0"/>
              <a:t>, основываясь на неполной конфиденциальной, медицинской, и, в том числе, ложной информации, поскольку все это касается системы разрешений ТИ. </a:t>
            </a:r>
          </a:p>
          <a:p>
            <a:r>
              <a:rPr lang="ru-RU" sz="2800" dirty="0"/>
              <a:t>Система разрешений на ТИ является </a:t>
            </a:r>
            <a:r>
              <a:rPr lang="ru-RU" sz="2800" b="1" u="sng" dirty="0"/>
              <a:t>серьезной и крайне значимой</a:t>
            </a:r>
            <a:r>
              <a:rPr lang="ru-RU" sz="2800" dirty="0"/>
              <a:t> составляющей спорта высоких достижений, имеющая приверженных сторонников в лице спортсменов, терапевтов и других заинтересованных лиц из области борьбы с допингом. </a:t>
            </a:r>
          </a:p>
        </p:txBody>
      </p:sp>
    </p:spTree>
    <p:extLst>
      <p:ext uri="{BB962C8B-B14F-4D97-AF65-F5344CB8AC3E}">
        <p14:creationId xmlns:p14="http://schemas.microsoft.com/office/powerpoint/2010/main" xmlns="" val="394382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495299"/>
            <a:ext cx="10604500" cy="5546063"/>
          </a:xfrm>
        </p:spPr>
        <p:txBody>
          <a:bodyPr>
            <a:normAutofit/>
          </a:bodyPr>
          <a:lstStyle/>
          <a:p>
            <a:r>
              <a:rPr lang="ru-RU" sz="2800" dirty="0"/>
              <a:t>Спортсмены, как и все люди, могут болеть, ввиду чего им может понадобиться принимать какие-то специальные медикаменты/субстанции, проходить специальные процедуры или использовать специальные методы в целях лечения. </a:t>
            </a:r>
          </a:p>
          <a:p>
            <a:r>
              <a:rPr lang="ru-RU" sz="2800" dirty="0"/>
              <a:t>Однако, </a:t>
            </a:r>
            <a:r>
              <a:rPr lang="ru-RU" sz="2800" b="1" u="sng" dirty="0"/>
              <a:t>субстанции или методы </a:t>
            </a:r>
            <a:r>
              <a:rPr lang="ru-RU" sz="2800" dirty="0"/>
              <a:t>необходимые спортсмену, </a:t>
            </a:r>
            <a:r>
              <a:rPr lang="ru-RU" sz="2800" b="1" u="sng" dirty="0"/>
              <a:t>могут быть включены в Список запрещенных субстанций и методов ВАДА. </a:t>
            </a:r>
          </a:p>
          <a:p>
            <a:r>
              <a:rPr lang="ru-RU" sz="2800" dirty="0"/>
              <a:t>В таких случаях, спортсмену могут дать </a:t>
            </a:r>
            <a:r>
              <a:rPr lang="ru-RU" sz="2800" b="1" u="sng" dirty="0"/>
              <a:t>разрешение на ТИ, которое позволит ему применять ту или иную субстанцию или метод в целях лечения.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99898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200" y="355600"/>
            <a:ext cx="11722100" cy="62356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dirty="0"/>
              <a:t>Разрешение на ТИ предоставляет возможность применять конкретный метод или субстанцию с:</a:t>
            </a:r>
          </a:p>
          <a:p>
            <a:r>
              <a:rPr lang="ru-RU" sz="3200" b="1" dirty="0"/>
              <a:t>четким соблюдением указанной дозировки </a:t>
            </a:r>
          </a:p>
          <a:p>
            <a:r>
              <a:rPr lang="ru-RU" sz="3200" b="1" dirty="0"/>
              <a:t>частоты </a:t>
            </a:r>
          </a:p>
          <a:p>
            <a:r>
              <a:rPr lang="ru-RU" sz="3200" b="1" dirty="0"/>
              <a:t>способа применения </a:t>
            </a:r>
          </a:p>
          <a:p>
            <a:r>
              <a:rPr lang="ru-RU" sz="3200" b="1" dirty="0"/>
              <a:t>сроков применения.</a:t>
            </a:r>
          </a:p>
          <a:p>
            <a:pPr marL="0" indent="0">
              <a:buNone/>
            </a:pPr>
            <a:r>
              <a:rPr lang="ru-RU" sz="3200" b="1" dirty="0"/>
              <a:t> </a:t>
            </a:r>
          </a:p>
          <a:p>
            <a:pPr marL="0" indent="0">
              <a:buNone/>
            </a:pPr>
            <a:r>
              <a:rPr lang="ru-RU" sz="3200" b="1" dirty="0"/>
              <a:t>Разрешения на ТИ выдаются на ограниченный срок!!! </a:t>
            </a:r>
          </a:p>
          <a:p>
            <a:pPr marL="0" indent="0">
              <a:buNone/>
            </a:pPr>
            <a:endParaRPr lang="ru-RU" sz="3200" b="1" dirty="0"/>
          </a:p>
          <a:p>
            <a:r>
              <a:rPr lang="ru-RU" sz="3200" dirty="0"/>
              <a:t>Любые </a:t>
            </a:r>
            <a:r>
              <a:rPr lang="ru-RU" sz="3200" b="1" u="sng" dirty="0"/>
              <a:t>изменения</a:t>
            </a:r>
            <a:r>
              <a:rPr lang="ru-RU" sz="3200" dirty="0"/>
              <a:t> в режиме лечения требуют подачи </a:t>
            </a:r>
            <a:r>
              <a:rPr lang="ru-RU" sz="3200" b="1" u="sng" dirty="0"/>
              <a:t>новой заявки на ТИ </a:t>
            </a:r>
            <a:r>
              <a:rPr lang="ru-RU" sz="3200" dirty="0"/>
              <a:t>и отдельного </a:t>
            </a:r>
            <a:r>
              <a:rPr lang="ru-RU" sz="3200" b="1" u="sng" dirty="0"/>
              <a:t>рассмотрения комиссии по 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118492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41301"/>
            <a:ext cx="10947400" cy="580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u="sng" dirty="0"/>
              <a:t>Разрешение на ТИ гарантирует: </a:t>
            </a:r>
          </a:p>
          <a:p>
            <a:r>
              <a:rPr lang="ru-RU" sz="3200" dirty="0"/>
              <a:t>право спортсмена на лечение документально подтвержденного заболевания запрещенными субстанциями и методами; </a:t>
            </a:r>
          </a:p>
          <a:p>
            <a:r>
              <a:rPr lang="ru-RU" sz="3200" dirty="0"/>
              <a:t>защиту от санкций за наличие в пробе, использование, обладание или назначение запрещенной субстанции или метода указанных в ТИ. </a:t>
            </a:r>
          </a:p>
          <a:p>
            <a:pPr marL="0" indent="0">
              <a:buNone/>
            </a:pPr>
            <a:r>
              <a:rPr lang="ru-RU" sz="3200" b="1" u="sng" dirty="0"/>
              <a:t>Разрешение на ТИ действует: </a:t>
            </a:r>
          </a:p>
          <a:p>
            <a:r>
              <a:rPr lang="ru-RU" sz="3200" dirty="0"/>
              <a:t>в течение указанного в нем срока; </a:t>
            </a:r>
          </a:p>
          <a:p>
            <a:r>
              <a:rPr lang="ru-RU" sz="3200" dirty="0"/>
              <a:t>только на указанные субстанции и методы в строго указанной дозировке и пути применения.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91667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00" y="190500"/>
            <a:ext cx="10998200" cy="6324599"/>
          </a:xfrm>
        </p:spPr>
        <p:txBody>
          <a:bodyPr>
            <a:noAutofit/>
          </a:bodyPr>
          <a:lstStyle/>
          <a:p>
            <a:r>
              <a:rPr lang="ru-RU" sz="4400" b="1" dirty="0"/>
              <a:t>Важно помнить, что разрешение на ТИ может быть отозвано досрочно, если не выполняются условия или требования, установленные организацией, которая выдала ТИ!!!</a:t>
            </a:r>
          </a:p>
          <a:p>
            <a:pPr marL="0" indent="0">
              <a:buNone/>
            </a:pPr>
            <a:endParaRPr lang="ru-RU" sz="4400" b="1" dirty="0"/>
          </a:p>
          <a:p>
            <a:r>
              <a:rPr lang="ru-RU" sz="2800" b="1" u="sng" dirty="0"/>
              <a:t>Все спортсмены международного уровня </a:t>
            </a:r>
            <a:r>
              <a:rPr lang="ru-RU" sz="2800" dirty="0"/>
              <a:t>(по определению каждой конкретной международной федерации) и национального уровня (по определению национальной антидопинговой организации) </a:t>
            </a:r>
            <a:r>
              <a:rPr lang="ru-RU" sz="2800" b="1" u="sng" dirty="0"/>
              <a:t>могут подавать заявку на 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46933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4" y="266700"/>
            <a:ext cx="11667066" cy="64388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u="sng" dirty="0"/>
              <a:t>Разрешения на ТИ выдаются только: </a:t>
            </a:r>
          </a:p>
          <a:p>
            <a:r>
              <a:rPr lang="ru-RU" sz="2800" dirty="0"/>
              <a:t>антидопинговыми организациями (АДО) </a:t>
            </a:r>
          </a:p>
          <a:p>
            <a:r>
              <a:rPr lang="ru-RU" sz="2800" dirty="0"/>
              <a:t>международными спортивными федерациями </a:t>
            </a:r>
          </a:p>
          <a:p>
            <a:r>
              <a:rPr lang="ru-RU" sz="2800" dirty="0"/>
              <a:t>национальными антидопинговыми организациями </a:t>
            </a:r>
          </a:p>
          <a:p>
            <a:r>
              <a:rPr lang="ru-RU" sz="2800" dirty="0"/>
              <a:t>организаторами крупных спортивных соревнований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и только после тщательного рассмотрения, </a:t>
            </a:r>
            <a:r>
              <a:rPr lang="ru-RU" sz="2800" b="1" dirty="0"/>
              <a:t>процедура</a:t>
            </a:r>
            <a:r>
              <a:rPr lang="ru-RU" sz="2800" dirty="0"/>
              <a:t> которого описана в </a:t>
            </a:r>
            <a:r>
              <a:rPr lang="ru-RU" sz="2800" b="1" u="sng" dirty="0"/>
              <a:t>Международном стандарте по терапевтическому использованию (МСТИ) </a:t>
            </a:r>
            <a:r>
              <a:rPr lang="ru-RU" sz="2800" dirty="0"/>
              <a:t>и </a:t>
            </a:r>
            <a:r>
              <a:rPr lang="ru-RU" sz="2800" b="1" u="sng" dirty="0"/>
              <a:t>осуществляется тремя терапевтами</a:t>
            </a:r>
            <a:r>
              <a:rPr lang="ru-RU" sz="2800" dirty="0"/>
              <a:t>, </a:t>
            </a:r>
            <a:r>
              <a:rPr lang="ru-RU" sz="2800" b="1" u="sng" dirty="0"/>
              <a:t>специализирующимися в спортивной медицине и/или иных смежных дисциплинах.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Разрешения на ТИ выданные НАДА должны подтверждаться Международными спортивными федерациями в отношении спортсменов международного уровня. </a:t>
            </a:r>
            <a:endParaRPr lang="ru-RU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231757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292100"/>
            <a:ext cx="9007302" cy="889000"/>
          </a:xfrm>
        </p:spPr>
        <p:txBody>
          <a:bodyPr>
            <a:normAutofit/>
          </a:bodyPr>
          <a:lstStyle/>
          <a:p>
            <a:r>
              <a:rPr lang="ru-RU" sz="3200" b="1" dirty="0"/>
              <a:t>Предоставление разрешений на 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4975968"/>
              </p:ext>
            </p:extLst>
          </p:nvPr>
        </p:nvGraphicFramePr>
        <p:xfrm>
          <a:off x="266700" y="1181099"/>
          <a:ext cx="11341100" cy="4940301"/>
        </p:xfrm>
        <a:graphic>
          <a:graphicData uri="http://schemas.openxmlformats.org/drawingml/2006/table">
            <a:tbl>
              <a:tblPr firstRow="1" firstCol="1" bandRow="1"/>
              <a:tblGrid>
                <a:gridCol w="5669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11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7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 спортсмена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Организация, выдающая ТИ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307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 международного уровня (по определению международной федерации соответствующего вида спорта)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Международная федерация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 национального уровня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НАДА (Комиссия по ТИ)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4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Спортсмен-участник крупных соревнований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Организатор крупных соревнований (даже при действующем ТИ)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052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114300"/>
            <a:ext cx="10541000" cy="673100"/>
          </a:xfrm>
        </p:spPr>
        <p:txBody>
          <a:bodyPr>
            <a:normAutofit/>
          </a:bodyPr>
          <a:lstStyle/>
          <a:p>
            <a:r>
              <a:rPr lang="ru-RU" sz="3200" b="1" dirty="0"/>
              <a:t>Условия получения разрешения на ТИ следующие: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901700"/>
            <a:ext cx="11341100" cy="5626099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1. Отсутствие надлежащего лечения с применением запрещенной субстанции или метода приведет к ухудшению состояния здоровья спортсмена; </a:t>
            </a:r>
          </a:p>
          <a:p>
            <a:r>
              <a:rPr lang="ru-RU" sz="2800" dirty="0"/>
              <a:t>2. Терапевтическое использование субстанции не приведет к значительному улучшению спортивных результатов; </a:t>
            </a:r>
          </a:p>
          <a:p>
            <a:r>
              <a:rPr lang="ru-RU" sz="2800" dirty="0"/>
              <a:t>3. Отсутствие альтернативных субстанций или методов, не включенных в Запрещенный список;</a:t>
            </a:r>
          </a:p>
          <a:p>
            <a:r>
              <a:rPr lang="ru-RU" sz="2800" dirty="0"/>
              <a:t>4. Необходимость использования не является следствием предыдущего использования (без ТИ) субстанций или методов, запрещенных на момент их использования. 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/>
              <a:t>Для получения разрешения на ТИ, все четыре условия должны соблюдаться!!!</a:t>
            </a: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8221263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0065BD-F806-4C4E-953E-9E577D179ECB}"/>
</file>

<file path=customXml/itemProps2.xml><?xml version="1.0" encoding="utf-8"?>
<ds:datastoreItem xmlns:ds="http://schemas.openxmlformats.org/officeDocument/2006/customXml" ds:itemID="{F5D9E615-E041-4E22-AC6D-2B6B715B0EFC}"/>
</file>

<file path=customXml/itemProps3.xml><?xml version="1.0" encoding="utf-8"?>
<ds:datastoreItem xmlns:ds="http://schemas.openxmlformats.org/officeDocument/2006/customXml" ds:itemID="{08D13048-E84B-427B-BCB4-28A9E655BFF2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832</TotalTime>
  <Words>1605</Words>
  <Application>Microsoft Office PowerPoint</Application>
  <PresentationFormat>Произвольный</PresentationFormat>
  <Paragraphs>110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Грань</vt:lpstr>
      <vt:lpstr>Тема 2. Разрешение на терапевтическое использование запрещенных субстанций и методов </vt:lpstr>
      <vt:lpstr>1. Понятие разрешения на терапевтическое использование (ТИ) </vt:lpstr>
      <vt:lpstr>Слайд 3</vt:lpstr>
      <vt:lpstr>Слайд 4</vt:lpstr>
      <vt:lpstr>Слайд 5</vt:lpstr>
      <vt:lpstr>Слайд 6</vt:lpstr>
      <vt:lpstr>Слайд 7</vt:lpstr>
      <vt:lpstr>Предоставление разрешений на ТИ</vt:lpstr>
      <vt:lpstr>Условия получения разрешения на ТИ следующие:</vt:lpstr>
      <vt:lpstr>Слайд 10</vt:lpstr>
      <vt:lpstr>Ретроактивное ТИ </vt:lpstr>
      <vt:lpstr>2. Процедура получения разрешения на ТИ </vt:lpstr>
      <vt:lpstr>Процесс получения ТИ</vt:lpstr>
      <vt:lpstr>Процесс получения разрешения на ТИ</vt:lpstr>
      <vt:lpstr>Слайд 15</vt:lpstr>
      <vt:lpstr>Слайд 16</vt:lpstr>
      <vt:lpstr>3. Продление разрешения на ТИ </vt:lpstr>
      <vt:lpstr>Продление разрешения на ТИ</vt:lpstr>
      <vt:lpstr>Слайд 19</vt:lpstr>
      <vt:lpstr>Документация, необходимая для оформления ТИ</vt:lpstr>
      <vt:lpstr>Слайд 21</vt:lpstr>
      <vt:lpstr>При подаче запроса на ТИ спортсмен дает письменное согласие:</vt:lpstr>
      <vt:lpstr>Слайд 23</vt:lpstr>
      <vt:lpstr>Слайд 24</vt:lpstr>
      <vt:lpstr>Слайд 25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СТАНДАРТЫ</dc:title>
  <dc:creator>Андрей</dc:creator>
  <cp:lastModifiedBy>user</cp:lastModifiedBy>
  <cp:revision>42</cp:revision>
  <dcterms:created xsi:type="dcterms:W3CDTF">2019-09-05T10:30:11Z</dcterms:created>
  <dcterms:modified xsi:type="dcterms:W3CDTF">2025-01-16T09:58:28Z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